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441" r:id="rId5"/>
    <p:sldId id="442" r:id="rId6"/>
    <p:sldId id="456" r:id="rId7"/>
    <p:sldId id="469" r:id="rId8"/>
    <p:sldId id="457" r:id="rId9"/>
    <p:sldId id="458" r:id="rId10"/>
    <p:sldId id="474" r:id="rId11"/>
    <p:sldId id="473" r:id="rId12"/>
    <p:sldId id="459" r:id="rId13"/>
    <p:sldId id="463" r:id="rId14"/>
    <p:sldId id="470" r:id="rId15"/>
    <p:sldId id="468" r:id="rId16"/>
    <p:sldId id="467" r:id="rId17"/>
    <p:sldId id="460" r:id="rId18"/>
    <p:sldId id="464" r:id="rId19"/>
    <p:sldId id="466" r:id="rId20"/>
    <p:sldId id="461" r:id="rId21"/>
    <p:sldId id="462" r:id="rId22"/>
    <p:sldId id="465" r:id="rId23"/>
    <p:sldId id="472" r:id="rId24"/>
    <p:sldId id="45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1" d="100"/>
          <a:sy n="121"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10/29/2021</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10/29/2021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5848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20016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10/29/2021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10/29/2021</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lsevier.com/authors/policies-and-guidelines/credit-author-statement" TargetMode="External"/><Relationship Id="rId4" Type="http://schemas.openxmlformats.org/officeDocument/2006/relationships/hyperlink" Target="https://publicationethics.org/guidance/Guidel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STAARS/STAAARS+ program training</a:t>
            </a:r>
            <a:br>
              <a:rPr lang="en-US" sz="2800" dirty="0">
                <a:latin typeface="Georgia" pitchFamily="18" charset="0"/>
              </a:rPr>
            </a:br>
            <a:r>
              <a:rPr lang="en-US" sz="2800" dirty="0">
                <a:latin typeface="Georgia" pitchFamily="18" charset="0"/>
              </a:rPr>
              <a:t>November</a:t>
            </a:r>
            <a:r>
              <a:rPr lang="en-US" sz="2700" dirty="0">
                <a:latin typeface="Georgia" pitchFamily="18" charset="0"/>
              </a:rPr>
              <a:t> 3, 2021</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&gt;500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after revising to 			address shortcomings raised by editor/reviewers. Don’t 		sit on rejected manuscripts that do not need major new 		work.</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893647"/>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r>
              <a:rPr lang="en-US" sz="2400" dirty="0">
                <a:solidFill>
                  <a:srgbClr val="FF0000"/>
                </a:solidFill>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paper to friends/authors in the space for feedback (short email w/ title/abstract and link/attachment). Do not expect replies. And be sure to reciprocate!</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740307"/>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an online plagiarism detection tool (</a:t>
            </a:r>
            <a:r>
              <a:rPr lang="en-US" sz="2400" dirty="0" err="1">
                <a:latin typeface="Georgia" pitchFamily="18" charset="0"/>
              </a:rPr>
              <a:t>iThenticate</a:t>
            </a:r>
            <a:r>
              <a:rPr lang="en-US" sz="2400" dirty="0">
                <a:latin typeface="Georgia" pitchFamily="18" charset="0"/>
              </a:rPr>
              <a:t>, etc.). Run your paper through a utility to check that you aren’t inadvertently reproducing others’ text without due credit. That can happen inadvertently (e.g., poor notetaking, using material prepared by a co-author or RA who is unaware or unscrupulous, etc.). If you find a problem, fix it before submitting! (Don’t worry about your own past versions the utility finds online.)</a:t>
            </a:r>
          </a:p>
          <a:p>
            <a:pPr marL="800100" lvl="1" indent="-342900">
              <a:buFontTx/>
              <a:buChar char="-"/>
            </a:pPr>
            <a:r>
              <a:rPr lang="en-US" sz="2400" dirty="0">
                <a:latin typeface="Georgia" pitchFamily="18" charset="0"/>
              </a:rPr>
              <a:t>If a friend, colleague or service within your institution will take your code and data to verify the reproducibility of your empirical results, take advantage of that service. </a:t>
            </a:r>
          </a:p>
          <a:p>
            <a:pPr lvl="1"/>
            <a:endParaRPr lang="en-US" sz="2400" dirty="0">
              <a:latin typeface="Georgia" pitchFamily="18" charset="0"/>
            </a:endParaRPr>
          </a:p>
          <a:p>
            <a:pPr lvl="1"/>
            <a:r>
              <a:rPr lang="en-US" sz="2400" dirty="0">
                <a:latin typeface="Georgia" pitchFamily="18" charset="0"/>
              </a:rPr>
              <a:t>Nothing is more embarrassing or career-damaging than violations of academic integrity ... willful or inadvertent.</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Resolve any uncertainty about authorship</a:t>
            </a:r>
          </a:p>
          <a:p>
            <a:pPr marL="800100" lvl="1" indent="-342900">
              <a:buFontTx/>
              <a:buChar char="-"/>
            </a:pPr>
            <a:r>
              <a:rPr lang="en-US" sz="2400" dirty="0">
                <a:latin typeface="Georgia" pitchFamily="18" charset="0"/>
              </a:rPr>
              <a:t>Collaborators should discuss co-authorship – who is and is not a co-author? What is the ordering among you? – and adhere to the Committee on Publication Ethics (</a:t>
            </a:r>
            <a:r>
              <a:rPr lang="en-US" sz="2400" dirty="0">
                <a:latin typeface="Georgia" pitchFamily="18" charset="0"/>
                <a:hlinkClick r:id="rId4"/>
              </a:rPr>
              <a:t>COPE</a:t>
            </a:r>
            <a:r>
              <a:rPr lang="en-US" sz="2400" dirty="0">
                <a:latin typeface="Georgia" pitchFamily="18" charset="0"/>
              </a:rPr>
              <a:t>) guidelines to define who earned co-authorship.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Individuals who earned </a:t>
            </a:r>
            <a:r>
              <a:rPr lang="en-US" sz="2400" dirty="0" err="1">
                <a:latin typeface="Georgia" pitchFamily="18" charset="0"/>
              </a:rPr>
              <a:t>coauthorship</a:t>
            </a:r>
            <a:r>
              <a:rPr lang="en-US" sz="2400" dirty="0">
                <a:latin typeface="Georgia" pitchFamily="18" charset="0"/>
              </a:rPr>
              <a:t> must then consent to being named a coauthor. Both are necessary.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Develop a </a:t>
            </a:r>
            <a:r>
              <a:rPr lang="en-US" sz="2400" dirty="0" err="1">
                <a:latin typeface="Georgia" pitchFamily="18" charset="0"/>
                <a:hlinkClick r:id="rId5"/>
              </a:rPr>
              <a:t>CRediT</a:t>
            </a:r>
            <a:r>
              <a:rPr lang="en-US" sz="2400" dirty="0">
                <a:latin typeface="Georgia" pitchFamily="18" charset="0"/>
                <a:hlinkClick r:id="rId5"/>
              </a:rPr>
              <a:t> (Contributor Roles Taxonomy) </a:t>
            </a:r>
            <a:r>
              <a:rPr lang="en-US" sz="2400" dirty="0">
                <a:latin typeface="Georgia" pitchFamily="18" charset="0"/>
              </a:rPr>
              <a:t>statement to recognize individual contributions. </a:t>
            </a:r>
          </a:p>
          <a:p>
            <a:pPr lvl="1"/>
            <a:endParaRPr lang="en-US" sz="2400" dirty="0">
              <a:latin typeface="Georgia" pitchFamily="18" charset="0"/>
            </a:endParaRPr>
          </a:p>
          <a:p>
            <a:pPr lvl="1"/>
            <a:r>
              <a:rPr lang="en-US" sz="2400" dirty="0">
                <a:latin typeface="Georgia" pitchFamily="18" charset="0"/>
              </a:rPr>
              <a:t>Co-authorship disputes are damaging and hard to resolve post-submission. </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254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4.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be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12951</TotalTime>
  <Words>2540</Words>
  <Application>Microsoft Office PowerPoint</Application>
  <PresentationFormat>On-screen Show (4:3)</PresentationFormat>
  <Paragraphs>224</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Georgia</vt:lpstr>
      <vt:lpstr>Times New Roman</vt:lpstr>
      <vt:lpstr>Opportunity104October2008</vt:lpstr>
      <vt:lpstr>Custom Design</vt:lpstr>
      <vt:lpstr>1_Custom Design</vt:lpstr>
      <vt:lpstr> Chris Barrett STAARS/STAAARS+ program training November 3,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724</cp:revision>
  <cp:lastPrinted>2012-10-16T03:05:11Z</cp:lastPrinted>
  <dcterms:created xsi:type="dcterms:W3CDTF">2010-06-02T17:17:22Z</dcterms:created>
  <dcterms:modified xsi:type="dcterms:W3CDTF">2021-10-29T19:24:04Z</dcterms:modified>
</cp:coreProperties>
</file>